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6"/>
  </p:notesMasterIdLst>
  <p:sldIdLst>
    <p:sldId id="289" r:id="rId2"/>
    <p:sldId id="281" r:id="rId3"/>
    <p:sldId id="290" r:id="rId4"/>
    <p:sldId id="282" r:id="rId5"/>
    <p:sldId id="283" r:id="rId6"/>
    <p:sldId id="284" r:id="rId7"/>
    <p:sldId id="286" r:id="rId8"/>
    <p:sldId id="287" r:id="rId9"/>
    <p:sldId id="285" r:id="rId10"/>
    <p:sldId id="288" r:id="rId11"/>
    <p:sldId id="292" r:id="rId12"/>
    <p:sldId id="256" r:id="rId13"/>
    <p:sldId id="257" r:id="rId14"/>
    <p:sldId id="258" r:id="rId15"/>
    <p:sldId id="259" r:id="rId16"/>
    <p:sldId id="260" r:id="rId17"/>
    <p:sldId id="261" r:id="rId18"/>
    <p:sldId id="274" r:id="rId19"/>
    <p:sldId id="263" r:id="rId20"/>
    <p:sldId id="262" r:id="rId21"/>
    <p:sldId id="266" r:id="rId22"/>
    <p:sldId id="264" r:id="rId23"/>
    <p:sldId id="267" r:id="rId24"/>
    <p:sldId id="268" r:id="rId25"/>
    <p:sldId id="278" r:id="rId26"/>
    <p:sldId id="279" r:id="rId27"/>
    <p:sldId id="269" r:id="rId28"/>
    <p:sldId id="275" r:id="rId29"/>
    <p:sldId id="276" r:id="rId30"/>
    <p:sldId id="277" r:id="rId31"/>
    <p:sldId id="280" r:id="rId32"/>
    <p:sldId id="270" r:id="rId33"/>
    <p:sldId id="272" r:id="rId34"/>
    <p:sldId id="271" r:id="rId3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5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D1D359-902A-44D6-B8C2-53F5567758C2}" type="datetimeFigureOut">
              <a:rPr lang="en-US" smtClean="0"/>
              <a:pPr/>
              <a:t>02/07/2012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0D88F0-0774-4B3D-B73C-263E9ED8B9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36977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 </a:t>
            </a:r>
            <a:r>
              <a:rPr lang="en-US" dirty="0" err="1" smtClean="0"/>
              <a:t>Az</a:t>
            </a:r>
            <a:r>
              <a:rPr lang="en-US" dirty="0" smtClean="0"/>
              <a:t> among</a:t>
            </a:r>
            <a:r>
              <a:rPr lang="en-US" baseline="0" dirty="0" smtClean="0"/>
              <a:t> highest in high school drop outs</a:t>
            </a:r>
            <a:r>
              <a:rPr lang="en-US" dirty="0" smtClean="0"/>
              <a:t>20 12 5</a:t>
            </a:r>
            <a:r>
              <a:rPr lang="en-US" baseline="0" dirty="0" smtClean="0"/>
              <a:t> 2 20 9</a:t>
            </a:r>
            <a:r>
              <a:rPr lang="en-US" baseline="30000" dirty="0" smtClean="0"/>
              <a:t>th</a:t>
            </a:r>
            <a:r>
              <a:rPr lang="en-US" baseline="0" dirty="0" smtClean="0"/>
              <a:t> graders 12 graduate high school 5 go to college , 2 graduate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0D88F0-0774-4B3D-B73C-263E9ED8B940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-1574" y="0"/>
            <a:ext cx="9144000" cy="6858000"/>
            <a:chOff x="-1574" y="0"/>
            <a:chExt cx="9144000" cy="6858000"/>
          </a:xfrm>
        </p:grpSpPr>
        <p:pic>
          <p:nvPicPr>
            <p:cNvPr id="7" name="Rectangle 6"/>
            <p:cNvPicPr>
              <a:picLocks noChangeAspect="1"/>
            </p:cNvPicPr>
            <p:nvPr/>
          </p:nvPicPr>
          <p:blipFill>
            <a:blip r:embed="rId2">
              <a:duotone>
                <a:schemeClr val="accent1"/>
                <a:srgbClr val="FFFFFF"/>
              </a:duotone>
              <a:lum bright="-10000"/>
            </a:blip>
            <a:stretch>
              <a:fillRect/>
            </a:stretch>
          </p:blipFill>
          <p:spPr>
            <a:xfrm>
              <a:off x="-1574" y="381000"/>
              <a:ext cx="9144000" cy="6093619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1" name="Rectangle 10"/>
            <p:cNvSpPr/>
            <p:nvPr userDrawn="1"/>
          </p:nvSpPr>
          <p:spPr>
            <a:xfrm>
              <a:off x="-1574" y="0"/>
              <a:ext cx="9144000" cy="304800"/>
            </a:xfrm>
            <a:prstGeom prst="rect">
              <a:avLst/>
            </a:prstGeom>
            <a:solidFill>
              <a:schemeClr val="bg2"/>
            </a:solidFill>
            <a:ln w="25400" cap="rnd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-1574" y="6553200"/>
              <a:ext cx="9144000" cy="304800"/>
            </a:xfrm>
            <a:prstGeom prst="rect">
              <a:avLst/>
            </a:prstGeom>
            <a:solidFill>
              <a:schemeClr val="bg2"/>
            </a:solidFill>
            <a:ln w="25400" cap="rnd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5" name="Straight Connector 14"/>
            <p:cNvCxnSpPr/>
            <p:nvPr/>
          </p:nvCxnSpPr>
          <p:spPr>
            <a:xfrm>
              <a:off x="-1574" y="381000"/>
              <a:ext cx="9144000" cy="1588"/>
            </a:xfrm>
            <a:prstGeom prst="line">
              <a:avLst/>
            </a:prstGeom>
            <a:ln w="38100" cap="flat" cmpd="sng" algn="ctr">
              <a:solidFill>
                <a:schemeClr val="accent1">
                  <a:shade val="75000"/>
                </a:schemeClr>
              </a:solidFill>
              <a:prstDash val="solid"/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-1574" y="6477000"/>
              <a:ext cx="9144000" cy="1588"/>
            </a:xfrm>
            <a:prstGeom prst="line">
              <a:avLst/>
            </a:prstGeom>
            <a:ln w="38100" cap="flat" cmpd="sng" algn="ctr">
              <a:solidFill>
                <a:schemeClr val="accent1">
                  <a:shade val="75000"/>
                </a:schemeClr>
              </a:solidFill>
              <a:prstDash val="solid"/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Shape 20"/>
          <p:cNvSpPr>
            <a:spLocks noGrp="1"/>
          </p:cNvSpPr>
          <p:nvPr>
            <p:ph type="title"/>
          </p:nvPr>
        </p:nvSpPr>
        <p:spPr>
          <a:xfrm>
            <a:off x="704850" y="4495800"/>
            <a:ext cx="7772400" cy="1362075"/>
          </a:xfrm>
          <a:prstGeom prst="rect">
            <a:avLst/>
          </a:prstGeom>
        </p:spPr>
        <p:txBody>
          <a:bodyPr anchor="t"/>
          <a:lstStyle>
            <a:lvl1pPr algn="ctr">
              <a:defRPr sz="4000" b="0" cap="none" baseline="0">
                <a:solidFill>
                  <a:schemeClr val="tx1"/>
                </a:solidFill>
                <a:effectLst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667000"/>
            <a:ext cx="6400800" cy="1752600"/>
          </a:xfrm>
        </p:spPr>
        <p:txBody>
          <a:bodyPr anchor="b" anchorCtr="0"/>
          <a:lstStyle>
            <a:lvl1pPr marL="0" indent="0" algn="ctr">
              <a:buNone/>
              <a:defRPr>
                <a:solidFill>
                  <a:schemeClr val="bg2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09098-4CF2-400F-9337-010A5A508638}" type="datetimeFigureOut">
              <a:rPr lang="en-US" smtClean="0"/>
              <a:pPr/>
              <a:t>02/07/2012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50C9F-170B-4B84-A771-D8D55E16DAA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-1574" y="0"/>
            <a:ext cx="9145574" cy="6858000"/>
            <a:chOff x="-1574" y="0"/>
            <a:chExt cx="9145574" cy="6858000"/>
          </a:xfrm>
        </p:grpSpPr>
        <p:sp>
          <p:nvSpPr>
            <p:cNvPr id="18" name="Rectangle 17"/>
            <p:cNvSpPr/>
            <p:nvPr userDrawn="1"/>
          </p:nvSpPr>
          <p:spPr>
            <a:xfrm>
              <a:off x="0" y="381000"/>
              <a:ext cx="9144000" cy="6096000"/>
            </a:xfrm>
            <a:prstGeom prst="rect">
              <a:avLst/>
            </a:prstGeom>
            <a:gradFill>
              <a:gsLst>
                <a:gs pos="0">
                  <a:schemeClr val="accent1">
                    <a:tint val="40000"/>
                  </a:schemeClr>
                </a:gs>
                <a:gs pos="100000">
                  <a:schemeClr val="accent1">
                    <a:shade val="75000"/>
                  </a:schemeClr>
                </a:gs>
              </a:gsLst>
              <a:path path="circle">
                <a:fillToRect l="100000" t="100000" r="100000" b="100000"/>
              </a:path>
            </a:gradFill>
            <a:ln w="25400" cap="rnd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" name="Rectangle 9"/>
            <p:cNvSpPr/>
            <p:nvPr userDrawn="1"/>
          </p:nvSpPr>
          <p:spPr>
            <a:xfrm>
              <a:off x="-1574" y="0"/>
              <a:ext cx="9144000" cy="304800"/>
            </a:xfrm>
            <a:prstGeom prst="rect">
              <a:avLst/>
            </a:prstGeom>
            <a:solidFill>
              <a:schemeClr val="bg2"/>
            </a:solidFill>
            <a:ln w="25400" cap="rnd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Rectangle 14"/>
            <p:cNvSpPr/>
            <p:nvPr userDrawn="1"/>
          </p:nvSpPr>
          <p:spPr>
            <a:xfrm>
              <a:off x="-1574" y="6553200"/>
              <a:ext cx="9144000" cy="304800"/>
            </a:xfrm>
            <a:prstGeom prst="rect">
              <a:avLst/>
            </a:prstGeom>
            <a:solidFill>
              <a:schemeClr val="bg2"/>
            </a:solidFill>
            <a:ln w="25400" cap="rnd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6" name="Straight Connector 15"/>
            <p:cNvCxnSpPr/>
            <p:nvPr/>
          </p:nvCxnSpPr>
          <p:spPr>
            <a:xfrm>
              <a:off x="-1574" y="381000"/>
              <a:ext cx="9144000" cy="1588"/>
            </a:xfrm>
            <a:prstGeom prst="line">
              <a:avLst/>
            </a:prstGeom>
            <a:ln w="38100" cap="flat" cmpd="sng" algn="ctr">
              <a:solidFill>
                <a:schemeClr val="accent1">
                  <a:shade val="75000"/>
                </a:schemeClr>
              </a:solidFill>
              <a:prstDash val="solid"/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-1574" y="6477000"/>
              <a:ext cx="9144000" cy="1588"/>
            </a:xfrm>
            <a:prstGeom prst="line">
              <a:avLst/>
            </a:prstGeom>
            <a:ln w="38100" cap="flat" cmpd="sng" algn="ctr">
              <a:solidFill>
                <a:schemeClr val="accent1">
                  <a:shade val="75000"/>
                </a:schemeClr>
              </a:solidFill>
              <a:prstDash val="solid"/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722313" y="4505325"/>
            <a:ext cx="7772400" cy="1362075"/>
          </a:xfrm>
          <a:prstGeom prst="rect">
            <a:avLst/>
          </a:prstGeom>
        </p:spPr>
        <p:txBody>
          <a:bodyPr anchor="t"/>
          <a:lstStyle>
            <a:lvl1pPr algn="ctr">
              <a:defRPr sz="4000" b="0" cap="none" baseline="0">
                <a:solidFill>
                  <a:schemeClr val="tx1"/>
                </a:solidFill>
                <a:effectLst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 algn="ctr">
              <a:buNone/>
              <a:defRPr sz="2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09098-4CF2-400F-9337-010A5A508638}" type="datetimeFigureOut">
              <a:rPr lang="en-US" smtClean="0"/>
              <a:pPr/>
              <a:t>02/07/2012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50C9F-170B-4B84-A771-D8D55E16DAA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09098-4CF2-400F-9337-010A5A508638}" type="datetimeFigureOut">
              <a:rPr lang="en-US" smtClean="0"/>
              <a:pPr/>
              <a:t>02/07/2012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50C9F-170B-4B84-A771-D8D55E16DAA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09098-4CF2-400F-9337-010A5A508638}" type="datetimeFigureOut">
              <a:rPr lang="en-US" smtClean="0"/>
              <a:pPr/>
              <a:t>02/07/2012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50C9F-170B-4B84-A771-D8D55E16DAA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09098-4CF2-400F-9337-010A5A508638}" type="datetimeFigureOut">
              <a:rPr lang="en-US" smtClean="0"/>
              <a:pPr/>
              <a:t>02/07/2012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50C9F-170B-4B84-A771-D8D55E16DA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1"/>
            <a:ext cx="5111750" cy="4525963"/>
          </a:xfrm>
        </p:spPr>
        <p:txBody>
          <a:bodyPr/>
          <a:lstStyle>
            <a:lvl1pPr>
              <a:defRPr sz="3200">
                <a:solidFill>
                  <a:schemeClr val="tx1"/>
                </a:solidFill>
              </a:defRPr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600201"/>
            <a:ext cx="3008313" cy="45259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09098-4CF2-400F-9337-010A5A508638}" type="datetimeFigureOut">
              <a:rPr lang="en-US" smtClean="0"/>
              <a:pPr/>
              <a:t>02/07/2012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50C9F-170B-4B84-A771-D8D55E16DAA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Rectang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09098-4CF2-400F-9337-010A5A508638}" type="datetimeFigureOut">
              <a:rPr lang="en-US" smtClean="0"/>
              <a:pPr/>
              <a:t>02/07/2012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50C9F-170B-4B84-A771-D8D55E16DA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0"/>
            <a:ext cx="9144000" cy="1506538"/>
            <a:chOff x="0" y="0"/>
            <a:chExt cx="9144000" cy="1506538"/>
          </a:xfrm>
        </p:grpSpPr>
        <p:pic>
          <p:nvPicPr>
            <p:cNvPr id="7" name="Rectangle 6"/>
            <p:cNvPicPr>
              <a:picLocks noChangeAspect="1"/>
            </p:cNvPicPr>
            <p:nvPr/>
          </p:nvPicPr>
          <p:blipFill>
            <a:blip r:embed="rId11">
              <a:duotone>
                <a:schemeClr val="accent1"/>
                <a:srgbClr val="FFFFFF"/>
              </a:duotone>
            </a:blip>
            <a:srcRect/>
            <a:stretch>
              <a:fillRect/>
            </a:stretch>
          </p:blipFill>
          <p:spPr>
            <a:xfrm>
              <a:off x="0" y="1"/>
              <a:ext cx="9144000" cy="1419224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0" name="Rectangle 9"/>
            <p:cNvSpPr/>
            <p:nvPr userDrawn="1"/>
          </p:nvSpPr>
          <p:spPr>
            <a:xfrm>
              <a:off x="0" y="0"/>
              <a:ext cx="9144000" cy="1447800"/>
            </a:xfrm>
            <a:prstGeom prst="rect">
              <a:avLst/>
            </a:prstGeom>
            <a:gradFill flip="none" rotWithShape="1">
              <a:gsLst>
                <a:gs pos="0">
                  <a:schemeClr val="accent1"/>
                </a:gs>
                <a:gs pos="49000">
                  <a:schemeClr val="accent1">
                    <a:tint val="20000"/>
                    <a:alpha val="0"/>
                  </a:schemeClr>
                </a:gs>
              </a:gsLst>
              <a:lin ang="0" scaled="1"/>
              <a:tileRect/>
            </a:gradFill>
            <a:ln w="25400" cap="rnd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8" name="Straight Connector 7"/>
            <p:cNvCxnSpPr/>
            <p:nvPr/>
          </p:nvCxnSpPr>
          <p:spPr>
            <a:xfrm>
              <a:off x="0" y="1428750"/>
              <a:ext cx="9144000" cy="1588"/>
            </a:xfrm>
            <a:prstGeom prst="line">
              <a:avLst/>
            </a:prstGeom>
            <a:ln w="38100" cap="flat" cmpd="sng" algn="ctr">
              <a:solidFill>
                <a:schemeClr val="accent1">
                  <a:shade val="75000"/>
                </a:schemeClr>
              </a:solidFill>
              <a:prstDash val="solid"/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0" y="1504950"/>
              <a:ext cx="9144000" cy="1588"/>
            </a:xfrm>
            <a:prstGeom prst="line">
              <a:avLst/>
            </a:prstGeom>
            <a:ln w="15875" cap="flat" cmpd="sng" algn="ctr">
              <a:solidFill>
                <a:schemeClr val="tx1"/>
              </a:solidFill>
              <a:prstDash val="solid"/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C09098-4CF2-400F-9337-010A5A508638}" type="datetimeFigureOut">
              <a:rPr lang="en-US" smtClean="0"/>
              <a:pPr/>
              <a:t>02/07/2012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150C9F-170B-4B84-A771-D8D55E16DAA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65238"/>
          </a:xfrm>
          <a:prstGeom prst="rect">
            <a:avLst/>
          </a:prstGeom>
        </p:spPr>
        <p:txBody>
          <a:bodyPr vert="horz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txStyles>
    <p:titleStyle>
      <a:lvl1pPr algn="l" rtl="0" eaLnBrk="1" latinLnBrk="0" hangingPunct="1">
        <a:spcBef>
          <a:spcPct val="0"/>
        </a:spcBef>
        <a:buNone/>
        <a:defRPr kumimoji="0" lang="en-US" sz="4000" b="0" i="0" u="none" strike="noStrike" kern="1200" cap="none" spc="0" normalizeH="0" baseline="0" noProof="0" smtClean="0">
          <a:ln>
            <a:noFill/>
          </a:ln>
          <a:solidFill>
            <a:schemeClr val="tx1"/>
          </a:solidFill>
          <a:effectLst>
            <a:outerShdw blurRad="50800" dist="50800" dir="2700000" algn="tl" rotWithShape="0">
              <a:srgbClr val="000000">
                <a:alpha val="43137"/>
              </a:srgbClr>
            </a:outerShdw>
          </a:effectLst>
          <a:uLnTx/>
          <a:uFillTx/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spcAft>
          <a:spcPts val="400"/>
        </a:spcAft>
        <a:buFont typeface="Arial"/>
        <a:buChar char="•"/>
        <a:defRPr sz="2800" kern="1200">
          <a:solidFill>
            <a:schemeClr val="tx1"/>
          </a:solidFill>
          <a:effectLst>
            <a:outerShdw blurRad="50800" dist="50800" dir="2700000" algn="tl" rotWithShape="0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Font typeface="Arial"/>
        <a:buChar char="–"/>
        <a:defRPr sz="2400" kern="1200">
          <a:solidFill>
            <a:schemeClr val="tx1"/>
          </a:solidFill>
          <a:effectLst>
            <a:outerShdw blurRad="50800" dist="50800" dir="2700000" algn="tl" rotWithShape="0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effectLst>
            <a:outerShdw blurRad="50800" dist="50800" dir="2700000" algn="tl" rotWithShape="0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Font typeface="Arial"/>
        <a:buChar char="–"/>
        <a:defRPr sz="1800" kern="1200">
          <a:solidFill>
            <a:schemeClr val="tx1"/>
          </a:solidFill>
          <a:effectLst>
            <a:outerShdw blurRad="50800" dist="50800" dir="2700000" algn="tl" rotWithShape="0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Font typeface="Arial"/>
        <a:buChar char="»"/>
        <a:defRPr sz="1800" kern="1200">
          <a:solidFill>
            <a:schemeClr val="tx1"/>
          </a:solidFill>
          <a:effectLst>
            <a:outerShdw blurRad="50800" dist="50800" dir="2700000" algn="tl" rotWithShape="0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Getting Our Students to Work:</a:t>
            </a:r>
          </a:p>
          <a:p>
            <a:r>
              <a:rPr lang="en-US" sz="3200" dirty="0" smtClean="0"/>
              <a:t>What’s Working and What’s Not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8873418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“I had been warned about all the challenges of college, and I believed that things were going to be a lot different</a:t>
            </a:r>
            <a:r>
              <a:rPr lang="en-US" dirty="0"/>
              <a:t> </a:t>
            </a:r>
            <a:r>
              <a:rPr lang="en-US" dirty="0" smtClean="0"/>
              <a:t>and a lot harder, but I still didn’t prepare and I am kind of having trouble because of it” (CCCSE). </a:t>
            </a:r>
          </a:p>
          <a:p>
            <a:endParaRPr lang="en-US" dirty="0"/>
          </a:p>
          <a:p>
            <a:r>
              <a:rPr lang="en-US" dirty="0"/>
              <a:t>YouTube, “Students Speak, Are We Listening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Even more things community colleges need to work on.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students say after starting (continued)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33779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So…What Do We Do?</a:t>
            </a:r>
          </a:p>
        </p:txBody>
      </p:sp>
    </p:spTree>
    <p:extLst>
      <p:ext uri="{BB962C8B-B14F-4D97-AF65-F5344CB8AC3E}">
        <p14:creationId xmlns:p14="http://schemas.microsoft.com/office/powerpoint/2010/main" val="29874113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124200"/>
            <a:ext cx="7772400" cy="1362075"/>
          </a:xfrm>
        </p:spPr>
        <p:txBody>
          <a:bodyPr/>
          <a:lstStyle/>
          <a:p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Collaboration</a:t>
            </a:r>
            <a:endParaRPr lang="en-US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body" idx="1"/>
          </p:nvPr>
        </p:nvSpPr>
        <p:spPr>
          <a:xfrm>
            <a:off x="685800" y="4648200"/>
            <a:ext cx="7772400" cy="1500187"/>
          </a:xfrm>
        </p:spPr>
        <p:txBody>
          <a:bodyPr/>
          <a:lstStyle/>
          <a:p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James </a:t>
            </a:r>
            <a:r>
              <a:rPr lang="en-US" dirty="0" err="1" smtClean="0">
                <a:solidFill>
                  <a:schemeClr val="accent5">
                    <a:lumMod val="50000"/>
                  </a:schemeClr>
                </a:solidFill>
              </a:rPr>
              <a:t>Wm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 Taylor, Ph.D., R.R.T.</a:t>
            </a:r>
          </a:p>
          <a:p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Dean of Health, Science &amp; Technology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Community College’s </a:t>
            </a:r>
          </a:p>
          <a:p>
            <a:pPr lvl="1"/>
            <a:r>
              <a:rPr lang="en-US" dirty="0" smtClean="0"/>
              <a:t>receiving inquiries about direct credit, dual enrollment opportunities</a:t>
            </a:r>
          </a:p>
          <a:p>
            <a:pPr lvl="1"/>
            <a:r>
              <a:rPr lang="en-US" dirty="0" smtClean="0"/>
              <a:t>Accountability measures at state leading toward ‘success data’</a:t>
            </a:r>
          </a:p>
          <a:p>
            <a:r>
              <a:rPr lang="en-US" dirty="0" smtClean="0"/>
              <a:t>Goal examine the literature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Rationale &amp; Goals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Literature is sparse!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Review literature findings</a:t>
            </a:r>
          </a:p>
          <a:p>
            <a:r>
              <a:rPr lang="en-US" dirty="0" smtClean="0"/>
              <a:t>Review Credit Based Transition Programs</a:t>
            </a:r>
          </a:p>
          <a:p>
            <a:r>
              <a:rPr lang="en-US" dirty="0" smtClean="0"/>
              <a:t>Present some history/trends/data </a:t>
            </a:r>
          </a:p>
          <a:p>
            <a:r>
              <a:rPr lang="en-US" dirty="0" smtClean="0"/>
              <a:t>Allow time for discussion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Confusion/inconsistency in literature</a:t>
            </a:r>
          </a:p>
          <a:p>
            <a:r>
              <a:rPr lang="en-US" dirty="0" smtClean="0"/>
              <a:t>“we need a new vocabulary” (Hoffman 2003)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Findings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Direct credit</a:t>
            </a:r>
          </a:p>
          <a:p>
            <a:r>
              <a:rPr lang="en-US" dirty="0" err="1" smtClean="0"/>
              <a:t>Transcripted</a:t>
            </a:r>
            <a:r>
              <a:rPr lang="en-US" dirty="0" smtClean="0"/>
              <a:t> credit</a:t>
            </a:r>
          </a:p>
          <a:p>
            <a:r>
              <a:rPr lang="en-US" dirty="0" smtClean="0"/>
              <a:t>Dual enrollment</a:t>
            </a:r>
          </a:p>
          <a:p>
            <a:r>
              <a:rPr lang="en-US" dirty="0" smtClean="0"/>
              <a:t>Dual enrollment w/high school instructors</a:t>
            </a:r>
          </a:p>
          <a:p>
            <a:r>
              <a:rPr lang="en-US" dirty="0" smtClean="0"/>
              <a:t>Dual enrollment w/ college instructor teaching at high school</a:t>
            </a:r>
          </a:p>
          <a:p>
            <a:r>
              <a:rPr lang="en-US" dirty="0" smtClean="0"/>
              <a:t>Concurrent Enrollment</a:t>
            </a:r>
          </a:p>
          <a:p>
            <a:r>
              <a:rPr lang="en-US" dirty="0" smtClean="0"/>
              <a:t>Virtual college credit</a:t>
            </a:r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School based credit</a:t>
            </a:r>
          </a:p>
          <a:p>
            <a:r>
              <a:rPr lang="en-US" dirty="0" smtClean="0"/>
              <a:t>College based credit</a:t>
            </a:r>
          </a:p>
          <a:p>
            <a:r>
              <a:rPr lang="en-US" dirty="0" smtClean="0"/>
              <a:t>Post Secondary Incentive Programs</a:t>
            </a:r>
          </a:p>
          <a:p>
            <a:r>
              <a:rPr lang="en-US" dirty="0" smtClean="0"/>
              <a:t>University High Schools</a:t>
            </a:r>
          </a:p>
          <a:p>
            <a:r>
              <a:rPr lang="en-US" dirty="0" smtClean="0"/>
              <a:t>Middle Colleges</a:t>
            </a:r>
          </a:p>
          <a:p>
            <a:r>
              <a:rPr lang="en-US" dirty="0" smtClean="0"/>
              <a:t>Early Colleges</a:t>
            </a:r>
          </a:p>
          <a:p>
            <a:r>
              <a:rPr lang="en-US" dirty="0" smtClean="0"/>
              <a:t>College Academies</a:t>
            </a:r>
          </a:p>
          <a:p>
            <a:r>
              <a:rPr lang="en-US" dirty="0" smtClean="0"/>
              <a:t>….and more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Terminology ?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Secondary to post secondary transitions are increasing! (National Center for Educational Statistics 2005)</a:t>
            </a:r>
          </a:p>
          <a:p>
            <a:r>
              <a:rPr lang="en-US" dirty="0" smtClean="0"/>
              <a:t>2002-2003, 1.2 million students in dual credit</a:t>
            </a:r>
          </a:p>
          <a:p>
            <a:r>
              <a:rPr lang="en-US" dirty="0" smtClean="0"/>
              <a:t>74% (855,000) on secondary site</a:t>
            </a:r>
          </a:p>
          <a:p>
            <a:r>
              <a:rPr lang="en-US" dirty="0" smtClean="0"/>
              <a:t>23% (262,000) on post secondary site</a:t>
            </a:r>
          </a:p>
          <a:p>
            <a:r>
              <a:rPr lang="en-US" dirty="0" smtClean="0"/>
              <a:t>Remainder were on line courses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Trends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Definition (</a:t>
            </a:r>
            <a:r>
              <a:rPr lang="en-US" dirty="0" err="1" smtClean="0"/>
              <a:t>Helfgot</a:t>
            </a:r>
            <a:r>
              <a:rPr lang="en-US" dirty="0" smtClean="0"/>
              <a:t>, 2001)</a:t>
            </a:r>
          </a:p>
          <a:p>
            <a:r>
              <a:rPr lang="en-US" dirty="0" smtClean="0"/>
              <a:t>Trends</a:t>
            </a:r>
          </a:p>
          <a:p>
            <a:pPr lvl="1"/>
            <a:r>
              <a:rPr lang="en-US" dirty="0" smtClean="0"/>
              <a:t>High school attrition unacceptable</a:t>
            </a:r>
          </a:p>
          <a:p>
            <a:pPr lvl="1"/>
            <a:r>
              <a:rPr lang="en-US" dirty="0" smtClean="0"/>
              <a:t>Pursuit of post secondary education unacceptable</a:t>
            </a:r>
          </a:p>
          <a:p>
            <a:pPr lvl="2"/>
            <a:r>
              <a:rPr lang="en-US" dirty="0" smtClean="0"/>
              <a:t>“20,12,5,2” (Dr. Michael Crow, President Arizona State)</a:t>
            </a:r>
          </a:p>
          <a:p>
            <a:pPr lvl="2"/>
            <a:r>
              <a:rPr lang="en-US" dirty="0" smtClean="0"/>
              <a:t>Michigan secondary graduation 75% (CEPI 2010)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Credit Based Transition Programs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>
                <a:solidFill>
                  <a:schemeClr val="accent5">
                    <a:lumMod val="50000"/>
                  </a:schemeClr>
                </a:solidFill>
              </a:rPr>
              <a:t>Robert </a:t>
            </a:r>
            <a:r>
              <a:rPr lang="en-US" sz="2800" dirty="0" err="1">
                <a:solidFill>
                  <a:schemeClr val="accent5">
                    <a:lumMod val="50000"/>
                  </a:schemeClr>
                </a:solidFill>
              </a:rPr>
              <a:t>Spohr</a:t>
            </a:r>
            <a:r>
              <a:rPr lang="en-US" sz="2800" dirty="0">
                <a:solidFill>
                  <a:schemeClr val="accent5">
                    <a:lumMod val="50000"/>
                  </a:schemeClr>
                </a:solidFill>
              </a:rPr>
              <a:t/>
            </a:r>
            <a:br>
              <a:rPr lang="en-US" sz="2800" dirty="0">
                <a:solidFill>
                  <a:schemeClr val="accent5">
                    <a:lumMod val="50000"/>
                  </a:schemeClr>
                </a:solidFill>
              </a:rPr>
            </a:br>
            <a:r>
              <a:rPr lang="en-US" sz="2800" dirty="0">
                <a:solidFill>
                  <a:schemeClr val="accent5">
                    <a:lumMod val="50000"/>
                  </a:schemeClr>
                </a:solidFill>
              </a:rPr>
              <a:t>Vice President for Academic Affairs</a:t>
            </a:r>
            <a:br>
              <a:rPr lang="en-US" sz="2800" dirty="0">
                <a:solidFill>
                  <a:schemeClr val="accent5">
                    <a:lumMod val="50000"/>
                  </a:schemeClr>
                </a:solidFill>
              </a:rPr>
            </a:br>
            <a:r>
              <a:rPr lang="en-US" sz="2800" dirty="0">
                <a:solidFill>
                  <a:schemeClr val="accent5">
                    <a:lumMod val="50000"/>
                  </a:schemeClr>
                </a:solidFill>
              </a:rPr>
              <a:t>Montcalm Community College</a:t>
            </a:r>
          </a:p>
        </p:txBody>
      </p:sp>
      <p:sp>
        <p:nvSpPr>
          <p:cNvPr id="3" name="Subtitle 2"/>
          <p:cNvSpPr>
            <a:spLocks noGrp="1"/>
          </p:cNvSpPr>
          <p:nvPr>
            <p:ph type="body" idx="1"/>
          </p:nvPr>
        </p:nvSpPr>
        <p:spPr>
          <a:xfrm>
            <a:off x="762000" y="2438400"/>
            <a:ext cx="7772400" cy="1500187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accent5">
                    <a:lumMod val="50000"/>
                  </a:schemeClr>
                </a:solidFill>
              </a:rPr>
              <a:t>College Preparedness</a:t>
            </a:r>
            <a:endParaRPr lang="en-US" sz="4000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209364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Thomas Bailey &amp; Melinda </a:t>
            </a:r>
            <a:r>
              <a:rPr lang="en-US" dirty="0" err="1" smtClean="0"/>
              <a:t>Mechur</a:t>
            </a:r>
            <a:r>
              <a:rPr lang="en-US" dirty="0" smtClean="0"/>
              <a:t> Karp </a:t>
            </a:r>
          </a:p>
          <a:p>
            <a:r>
              <a:rPr lang="en-US" dirty="0" smtClean="0"/>
              <a:t>Community College Research Center</a:t>
            </a:r>
          </a:p>
          <a:p>
            <a:r>
              <a:rPr lang="en-US" dirty="0" smtClean="0"/>
              <a:t>Teachers College of Columbia University</a:t>
            </a:r>
          </a:p>
          <a:p>
            <a:r>
              <a:rPr lang="en-US" dirty="0" smtClean="0"/>
              <a:t>Office of Vocational and Adult Education</a:t>
            </a:r>
          </a:p>
          <a:p>
            <a:r>
              <a:rPr lang="en-US" dirty="0" smtClean="0"/>
              <a:t>U.S. Department of Education</a:t>
            </a:r>
          </a:p>
          <a:p>
            <a:r>
              <a:rPr lang="en-US" dirty="0" smtClean="0"/>
              <a:t>November 2003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Promoting College Access and Success: A Review of Credit Based Programs</a:t>
            </a:r>
            <a:endParaRPr lang="en-US" sz="32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/>
              <a:t>Prepare students for academic rigor of college</a:t>
            </a:r>
          </a:p>
          <a:p>
            <a:pPr lvl="1"/>
            <a:r>
              <a:rPr lang="en-US" dirty="0" smtClean="0"/>
              <a:t>Provide more realistic information about skills</a:t>
            </a:r>
          </a:p>
          <a:p>
            <a:pPr lvl="1"/>
            <a:r>
              <a:rPr lang="en-US" dirty="0" smtClean="0"/>
              <a:t>Help secondary faculty help students</a:t>
            </a:r>
          </a:p>
          <a:p>
            <a:pPr lvl="1"/>
            <a:r>
              <a:rPr lang="en-US" dirty="0" smtClean="0"/>
              <a:t>Expose non college bound students to college</a:t>
            </a:r>
          </a:p>
          <a:p>
            <a:pPr lvl="1"/>
            <a:r>
              <a:rPr lang="en-US" dirty="0" smtClean="0"/>
              <a:t>Provide curricular options</a:t>
            </a:r>
          </a:p>
          <a:p>
            <a:pPr lvl="1"/>
            <a:r>
              <a:rPr lang="en-US" dirty="0" smtClean="0"/>
              <a:t>Improve motivation </a:t>
            </a:r>
          </a:p>
          <a:p>
            <a:pPr lvl="1"/>
            <a:r>
              <a:rPr lang="en-US" dirty="0" smtClean="0"/>
              <a:t>Lower costs of post secondary</a:t>
            </a:r>
          </a:p>
          <a:p>
            <a:pPr lvl="1"/>
            <a:r>
              <a:rPr lang="en-US" dirty="0" smtClean="0"/>
              <a:t>Promote secondary-post secondary relationships  </a:t>
            </a:r>
          </a:p>
          <a:p>
            <a:pPr lvl="1"/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Goals Bailey &amp; Karp (2003)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Singleton Programs</a:t>
            </a:r>
          </a:p>
          <a:p>
            <a:pPr lvl="1"/>
            <a:r>
              <a:rPr lang="en-US" dirty="0" smtClean="0"/>
              <a:t>“offerings of single college courses”</a:t>
            </a:r>
          </a:p>
          <a:p>
            <a:r>
              <a:rPr lang="en-US" dirty="0" smtClean="0"/>
              <a:t>Comprehensive Programs</a:t>
            </a:r>
          </a:p>
          <a:p>
            <a:pPr lvl="1"/>
            <a:r>
              <a:rPr lang="en-US" dirty="0" smtClean="0"/>
              <a:t>“multiple college level offerings</a:t>
            </a:r>
          </a:p>
          <a:p>
            <a:r>
              <a:rPr lang="en-US" dirty="0" smtClean="0"/>
              <a:t>Enhanced Comprehensive Programs</a:t>
            </a:r>
          </a:p>
          <a:p>
            <a:pPr lvl="1"/>
            <a:r>
              <a:rPr lang="en-US" dirty="0" smtClean="0"/>
              <a:t>“multiple college offerings and student services”</a:t>
            </a:r>
          </a:p>
          <a:p>
            <a:pPr lvl="1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Types of Programs </a:t>
            </a:r>
            <a:br>
              <a:rPr lang="en-US" dirty="0" smtClean="0"/>
            </a:br>
            <a:r>
              <a:rPr lang="en-US" sz="3600" dirty="0" smtClean="0"/>
              <a:t>(Bailey &amp; Karp 2003)</a:t>
            </a:r>
            <a:endParaRPr lang="en-US" sz="36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Singleton Programs</a:t>
            </a:r>
          </a:p>
          <a:p>
            <a:pPr lvl="1"/>
            <a:r>
              <a:rPr lang="en-US" dirty="0" smtClean="0"/>
              <a:t>“offerings of college courses”</a:t>
            </a:r>
          </a:p>
          <a:p>
            <a:pPr lvl="1"/>
            <a:r>
              <a:rPr lang="en-US" dirty="0" smtClean="0"/>
              <a:t> e.g. Advanced Placement</a:t>
            </a:r>
          </a:p>
          <a:p>
            <a:pPr lvl="2"/>
            <a:r>
              <a:rPr lang="en-US" dirty="0" smtClean="0"/>
              <a:t>37 courses in 22 subject areas, 90% of post secondary accept (College Board 2008)</a:t>
            </a:r>
          </a:p>
          <a:p>
            <a:pPr lvl="2"/>
            <a:r>
              <a:rPr lang="en-US" dirty="0" smtClean="0"/>
              <a:t>AP students perform as well on college courses (Morgan &amp; </a:t>
            </a:r>
            <a:r>
              <a:rPr lang="en-US" dirty="0" err="1" smtClean="0"/>
              <a:t>Ramist</a:t>
            </a:r>
            <a:r>
              <a:rPr lang="en-US" dirty="0" smtClean="0"/>
              <a:t> 1998)</a:t>
            </a:r>
          </a:p>
          <a:p>
            <a:pPr lvl="2"/>
            <a:r>
              <a:rPr lang="en-US" dirty="0" smtClean="0"/>
              <a:t>AP students more likely to pursue more courses (Morgan &amp; </a:t>
            </a:r>
            <a:r>
              <a:rPr lang="en-US" dirty="0" err="1" smtClean="0"/>
              <a:t>Maneckshana</a:t>
            </a:r>
            <a:r>
              <a:rPr lang="en-US" dirty="0" smtClean="0"/>
              <a:t> 2000)</a:t>
            </a:r>
          </a:p>
          <a:p>
            <a:pPr lvl="2"/>
            <a:r>
              <a:rPr lang="en-US" dirty="0" smtClean="0"/>
              <a:t>AP students greater college success in all subjects (Willingham &amp; Morris 1986)</a:t>
            </a:r>
          </a:p>
          <a:p>
            <a:pPr lvl="1"/>
            <a:r>
              <a:rPr lang="en-US" dirty="0" smtClean="0"/>
              <a:t>Some tech prep programs used…not preferred method (Bragg 2001)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Types of Programs – cont. </a:t>
            </a:r>
            <a:br>
              <a:rPr lang="en-US" dirty="0" smtClean="0"/>
            </a:br>
            <a:r>
              <a:rPr lang="en-US" sz="3600" dirty="0" smtClean="0"/>
              <a:t>(Bailey &amp; Karp 2003)</a:t>
            </a:r>
            <a:endParaRPr lang="en-US" sz="3600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Comprehensive Programs</a:t>
            </a:r>
          </a:p>
          <a:p>
            <a:pPr lvl="1"/>
            <a:r>
              <a:rPr lang="en-US" dirty="0" smtClean="0"/>
              <a:t>Focus on the academic rigor only (as opposed to psychosocial aspects)</a:t>
            </a:r>
          </a:p>
          <a:p>
            <a:pPr lvl="1"/>
            <a:r>
              <a:rPr lang="en-US" dirty="0" smtClean="0"/>
              <a:t>International Baccalaureate</a:t>
            </a:r>
          </a:p>
          <a:p>
            <a:pPr lvl="1"/>
            <a:r>
              <a:rPr lang="en-US" dirty="0" smtClean="0"/>
              <a:t>e.g. Running Start Program (Washington State)</a:t>
            </a:r>
          </a:p>
          <a:p>
            <a:pPr lvl="2"/>
            <a:r>
              <a:rPr lang="en-US" dirty="0" smtClean="0"/>
              <a:t>Uses “dual credit”,  enrolled post secondary with credit ‘back transferring’ to high school</a:t>
            </a:r>
          </a:p>
          <a:p>
            <a:pPr lvl="1"/>
            <a:r>
              <a:rPr lang="en-US" dirty="0" smtClean="0"/>
              <a:t>Most tech prep programs</a:t>
            </a:r>
          </a:p>
          <a:p>
            <a:pPr lvl="2"/>
            <a:r>
              <a:rPr lang="en-US" dirty="0" smtClean="0"/>
              <a:t>Focus on academic preparation w/career specific training, often use articulated credit</a:t>
            </a:r>
          </a:p>
          <a:p>
            <a:pPr lvl="1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Types of Programs – cont. </a:t>
            </a:r>
            <a:br>
              <a:rPr lang="en-US" dirty="0" smtClean="0"/>
            </a:br>
            <a:r>
              <a:rPr lang="en-US" sz="3600" dirty="0" smtClean="0"/>
              <a:t>(Bailey &amp; Karp 2003)</a:t>
            </a:r>
            <a:endParaRPr lang="en-US" sz="3600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Gomez 2001</a:t>
            </a:r>
          </a:p>
          <a:p>
            <a:pPr lvl="1"/>
            <a:r>
              <a:rPr lang="en-US" dirty="0" smtClean="0"/>
              <a:t>1996-97 </a:t>
            </a:r>
            <a:r>
              <a:rPr lang="en-US" dirty="0" err="1" smtClean="0"/>
              <a:t>Gpa</a:t>
            </a:r>
            <a:r>
              <a:rPr lang="en-US" dirty="0" smtClean="0"/>
              <a:t> 2.70, slightly higher than control</a:t>
            </a:r>
          </a:p>
          <a:p>
            <a:pPr lvl="1"/>
            <a:r>
              <a:rPr lang="en-US" dirty="0" smtClean="0"/>
              <a:t>41% graduated U of Washington in 4 years compared to control 31%</a:t>
            </a:r>
          </a:p>
          <a:p>
            <a:pPr lvl="1"/>
            <a:r>
              <a:rPr lang="en-US" dirty="0" err="1" smtClean="0"/>
              <a:t>Gpa</a:t>
            </a:r>
            <a:r>
              <a:rPr lang="en-US" dirty="0" smtClean="0"/>
              <a:t> at U of Washington is 3.42, higher than control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Running Start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Taylor 2010</a:t>
            </a:r>
          </a:p>
          <a:p>
            <a:pPr lvl="1"/>
            <a:r>
              <a:rPr lang="en-US" dirty="0" smtClean="0"/>
              <a:t>Compared health career tech prep to non</a:t>
            </a:r>
          </a:p>
          <a:p>
            <a:pPr lvl="1"/>
            <a:r>
              <a:rPr lang="en-US" dirty="0" smtClean="0"/>
              <a:t>93% enrolled in post secondary</a:t>
            </a:r>
            <a:endParaRPr lang="en-US" dirty="0"/>
          </a:p>
          <a:p>
            <a:r>
              <a:rPr lang="en-US" dirty="0" smtClean="0"/>
              <a:t>Bragg 2001</a:t>
            </a:r>
          </a:p>
          <a:p>
            <a:pPr lvl="1"/>
            <a:r>
              <a:rPr lang="en-US" dirty="0" smtClean="0"/>
              <a:t>Compared tech prep to non tech prep</a:t>
            </a:r>
          </a:p>
          <a:p>
            <a:pPr lvl="1"/>
            <a:r>
              <a:rPr lang="en-US" dirty="0" smtClean="0"/>
              <a:t>65% tech prep enrolled in post secondary</a:t>
            </a:r>
          </a:p>
          <a:p>
            <a:r>
              <a:rPr lang="en-US" dirty="0" smtClean="0"/>
              <a:t>Brodsky &amp; </a:t>
            </a:r>
            <a:r>
              <a:rPr lang="en-US" dirty="0" err="1" smtClean="0"/>
              <a:t>Arroya</a:t>
            </a:r>
            <a:r>
              <a:rPr lang="en-US" dirty="0" smtClean="0"/>
              <a:t> 1999</a:t>
            </a:r>
          </a:p>
          <a:p>
            <a:pPr lvl="1"/>
            <a:r>
              <a:rPr lang="en-US" dirty="0" smtClean="0"/>
              <a:t>Compared tech prep to non tech prep</a:t>
            </a:r>
            <a:endParaRPr lang="en-US" dirty="0"/>
          </a:p>
          <a:p>
            <a:pPr lvl="1"/>
            <a:r>
              <a:rPr lang="en-US" dirty="0" smtClean="0"/>
              <a:t>11</a:t>
            </a:r>
            <a:r>
              <a:rPr lang="en-US" baseline="30000" dirty="0" smtClean="0"/>
              <a:t>th</a:t>
            </a:r>
            <a:r>
              <a:rPr lang="en-US" dirty="0"/>
              <a:t> </a:t>
            </a:r>
            <a:r>
              <a:rPr lang="en-US" dirty="0" smtClean="0"/>
              <a:t>and 12</a:t>
            </a:r>
            <a:r>
              <a:rPr lang="en-US" baseline="30000" dirty="0" smtClean="0"/>
              <a:t>th</a:t>
            </a:r>
            <a:r>
              <a:rPr lang="en-US" dirty="0" smtClean="0"/>
              <a:t> grade tech prep had higher </a:t>
            </a:r>
            <a:r>
              <a:rPr lang="en-US" dirty="0" err="1" smtClean="0"/>
              <a:t>gpa</a:t>
            </a:r>
            <a:endParaRPr lang="en-US" dirty="0" smtClean="0"/>
          </a:p>
          <a:p>
            <a:pPr lvl="1"/>
            <a:r>
              <a:rPr lang="en-US" dirty="0" smtClean="0"/>
              <a:t>Tech prep students had lower SATs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Tech Prep Programs</a:t>
            </a:r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Enhanced Comprehensive Programs</a:t>
            </a:r>
          </a:p>
          <a:p>
            <a:r>
              <a:rPr lang="en-US" dirty="0" smtClean="0"/>
              <a:t>e.g. Middle Colleges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Types of Programs – cont. </a:t>
            </a:r>
            <a:br>
              <a:rPr lang="en-US" dirty="0" smtClean="0"/>
            </a:br>
            <a:r>
              <a:rPr lang="en-US" dirty="0" smtClean="0"/>
              <a:t>(Bailey &amp; Karp 2003)</a:t>
            </a:r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“Educational ideas are rarely new; they simply reemerge at different times under different circumstances and are put forth by different people” (</a:t>
            </a:r>
            <a:r>
              <a:rPr lang="en-US" dirty="0" err="1" smtClean="0"/>
              <a:t>Kisker</a:t>
            </a:r>
            <a:r>
              <a:rPr lang="en-US" dirty="0" smtClean="0"/>
              <a:t> 2006)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Middle Colleges</a:t>
            </a:r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Leonard </a:t>
            </a:r>
            <a:r>
              <a:rPr lang="en-US" dirty="0" err="1" smtClean="0"/>
              <a:t>Koos</a:t>
            </a:r>
            <a:r>
              <a:rPr lang="en-US" dirty="0" smtClean="0"/>
              <a:t> (University of Minnesota), 1930s</a:t>
            </a:r>
          </a:p>
          <a:p>
            <a:r>
              <a:rPr lang="en-US" dirty="0" smtClean="0"/>
              <a:t>Developed 6:4:4 plan</a:t>
            </a:r>
          </a:p>
          <a:p>
            <a:pPr lvl="1"/>
            <a:r>
              <a:rPr lang="en-US" dirty="0" smtClean="0"/>
              <a:t>6 years primary, grades 7-10</a:t>
            </a:r>
            <a:r>
              <a:rPr lang="en-US" baseline="30000" dirty="0" smtClean="0"/>
              <a:t>th</a:t>
            </a:r>
            <a:r>
              <a:rPr lang="en-US" dirty="0" smtClean="0"/>
              <a:t> middle school, grades 11 -14 in high school</a:t>
            </a:r>
          </a:p>
          <a:p>
            <a:pPr lvl="1"/>
            <a:r>
              <a:rPr lang="en-US" dirty="0" smtClean="0"/>
              <a:t>Described that first two years in college was ‘closer’ to last two years in high school than in last two years in a college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Middle Colleges – cont.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r>
              <a:rPr lang="en-US" dirty="0" smtClean="0"/>
              <a:t>We understand that there are many problems with educating children, including:</a:t>
            </a:r>
          </a:p>
          <a:p>
            <a:pPr lvl="1"/>
            <a:r>
              <a:rPr lang="en-US" dirty="0" smtClean="0"/>
              <a:t>Parents</a:t>
            </a:r>
          </a:p>
          <a:p>
            <a:pPr lvl="1"/>
            <a:r>
              <a:rPr lang="en-US" dirty="0" smtClean="0"/>
              <a:t>Finances</a:t>
            </a:r>
          </a:p>
          <a:p>
            <a:pPr lvl="1"/>
            <a:r>
              <a:rPr lang="en-US" dirty="0" smtClean="0"/>
              <a:t>Society</a:t>
            </a:r>
          </a:p>
          <a:p>
            <a:pPr lvl="1"/>
            <a:r>
              <a:rPr lang="en-US" dirty="0" smtClean="0"/>
              <a:t>Legislative meddling and mandates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 smtClean="0"/>
              <a:t>BUT!</a:t>
            </a:r>
          </a:p>
          <a:p>
            <a:pPr lvl="1"/>
            <a:r>
              <a:rPr lang="en-US" dirty="0" smtClean="0"/>
              <a:t>These aren’t going to change, so let’s look at where we are.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Ground Rules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04952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(</a:t>
            </a:r>
            <a:r>
              <a:rPr lang="en-US" dirty="0" err="1" smtClean="0"/>
              <a:t>Wenschler</a:t>
            </a:r>
            <a:r>
              <a:rPr lang="en-US" dirty="0" smtClean="0"/>
              <a:t> 2001, retrospective study</a:t>
            </a:r>
          </a:p>
          <a:p>
            <a:r>
              <a:rPr lang="en-US" dirty="0" smtClean="0"/>
              <a:t>LaGuardia Middle College</a:t>
            </a:r>
          </a:p>
          <a:p>
            <a:r>
              <a:rPr lang="en-US" dirty="0" smtClean="0"/>
              <a:t>Students performed better than alternative schools, higher graduation rates than city, more likely to earn Associates than Baccalaureate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Middle Colleges – cont.</a:t>
            </a:r>
            <a:endParaRPr lang="en-U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Greenberg 1998</a:t>
            </a:r>
          </a:p>
          <a:p>
            <a:r>
              <a:rPr lang="en-US" dirty="0" smtClean="0"/>
              <a:t>Los Angeles Middle College High School, City as School, College Now (at risk programs)</a:t>
            </a:r>
          </a:p>
          <a:p>
            <a:r>
              <a:rPr lang="en-US" dirty="0" smtClean="0"/>
              <a:t>College Now comparable, others lower </a:t>
            </a:r>
            <a:r>
              <a:rPr lang="en-US" dirty="0" err="1" smtClean="0"/>
              <a:t>gpas</a:t>
            </a:r>
            <a:r>
              <a:rPr lang="en-US" dirty="0" smtClean="0"/>
              <a:t> than control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Middle Colleges  - cont.</a:t>
            </a:r>
            <a:endParaRPr lang="en-US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Lekes</a:t>
            </a:r>
            <a:r>
              <a:rPr lang="en-US" dirty="0" smtClean="0"/>
              <a:t> (2007) projected benefits worthy, limited research to confirm value of dual credit</a:t>
            </a:r>
          </a:p>
          <a:p>
            <a:r>
              <a:rPr lang="en-US" dirty="0" smtClean="0"/>
              <a:t>Pennington (2004) “dual enrollment does not necessarily accelerate degree completion”</a:t>
            </a:r>
          </a:p>
          <a:p>
            <a:r>
              <a:rPr lang="en-US" dirty="0" smtClean="0"/>
              <a:t>Karp &amp; Hughes (2008) not much is known “about its effectiveness as a strategy for increasing a students’ college success”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Pitfalls in Credit Based Transition</a:t>
            </a:r>
            <a:endParaRPr lang="en-US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“Academic performance in dual enrollment courses have begun to raise alarm” (</a:t>
            </a:r>
            <a:r>
              <a:rPr lang="en-US" dirty="0" err="1" smtClean="0"/>
              <a:t>Tinberg</a:t>
            </a:r>
            <a:r>
              <a:rPr lang="en-US" dirty="0" smtClean="0"/>
              <a:t> &amp; Nadeau 2011)</a:t>
            </a:r>
          </a:p>
          <a:p>
            <a:r>
              <a:rPr lang="en-US" dirty="0" smtClean="0"/>
              <a:t> Assumptions that secondary schedules are light enough to allow courses yet students can’t meet college placement standards …faculty should oppose dual enrollment (</a:t>
            </a:r>
            <a:r>
              <a:rPr lang="en-US" dirty="0" err="1" smtClean="0"/>
              <a:t>Dougan</a:t>
            </a:r>
            <a:r>
              <a:rPr lang="en-US" dirty="0" smtClean="0"/>
              <a:t> 2005)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Faculty Concerns</a:t>
            </a:r>
            <a:endParaRPr lang="en-US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More research is needed</a:t>
            </a:r>
          </a:p>
          <a:p>
            <a:r>
              <a:rPr lang="en-US" dirty="0" smtClean="0"/>
              <a:t>Anecdotal information positive, goals worthwhile</a:t>
            </a:r>
          </a:p>
          <a:p>
            <a:r>
              <a:rPr lang="en-US" dirty="0" smtClean="0"/>
              <a:t>Relationships between secondary &amp; post </a:t>
            </a:r>
            <a:r>
              <a:rPr lang="en-US" smtClean="0"/>
              <a:t>secondary essential</a:t>
            </a:r>
            <a:endParaRPr lang="en-US" dirty="0" smtClean="0"/>
          </a:p>
          <a:p>
            <a:r>
              <a:rPr lang="en-US" dirty="0" smtClean="0"/>
              <a:t>Cautiously move forward and gather data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 - Taylor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During the 1970s a “right to fail” philosophy was adopted, so no placement testing was used (</a:t>
            </a:r>
            <a:r>
              <a:rPr lang="en-US" dirty="0" err="1" smtClean="0"/>
              <a:t>Zeitlin</a:t>
            </a:r>
            <a:r>
              <a:rPr lang="en-US" dirty="0" smtClean="0"/>
              <a:t> &amp; Markus, 1996).</a:t>
            </a:r>
          </a:p>
          <a:p>
            <a:endParaRPr lang="en-US" dirty="0"/>
          </a:p>
          <a:p>
            <a:r>
              <a:rPr lang="en-US" dirty="0" smtClean="0"/>
              <a:t>High cost of dropouts and failure led to educators and legislators to prod for placement testing (Cohen &amp; </a:t>
            </a:r>
            <a:r>
              <a:rPr lang="en-US" dirty="0" err="1" smtClean="0"/>
              <a:t>Brawer</a:t>
            </a:r>
            <a:r>
              <a:rPr lang="en-US" dirty="0" smtClean="0"/>
              <a:t>, 1985)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07469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</a:t>
            </a:r>
            <a:r>
              <a:rPr lang="en-US" dirty="0" smtClean="0"/>
              <a:t>the 1990s mandatory placement took hold and mandatory assessment and placement was considered critical (</a:t>
            </a:r>
            <a:r>
              <a:rPr lang="en-US" dirty="0" err="1" smtClean="0"/>
              <a:t>Boylan</a:t>
            </a:r>
            <a:r>
              <a:rPr lang="en-US" dirty="0" smtClean="0"/>
              <a:t>, 2002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/>
              <a:t>Mismatch between students’ college preparedness and the technical demands of our economy (</a:t>
            </a:r>
            <a:r>
              <a:rPr lang="en-US" dirty="0" err="1"/>
              <a:t>deCastro</a:t>
            </a:r>
            <a:r>
              <a:rPr lang="en-US" dirty="0"/>
              <a:t> &amp; Karp, CCRC).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Entering Students Not Prepared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92341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Disconnect between what high schools require for graduation and what colleges seek (</a:t>
            </a:r>
            <a:r>
              <a:rPr lang="en-US" dirty="0" err="1" smtClean="0"/>
              <a:t>Lubrano</a:t>
            </a:r>
            <a:r>
              <a:rPr lang="en-US" dirty="0" smtClean="0"/>
              <a:t>, 2011)</a:t>
            </a:r>
          </a:p>
          <a:p>
            <a:endParaRPr lang="en-US" dirty="0" smtClean="0"/>
          </a:p>
          <a:p>
            <a:r>
              <a:rPr lang="en-US" dirty="0" smtClean="0"/>
              <a:t>Over 75% of students arrive unprepared for college-level work (CCCSE)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Over half of students who test into developmental courses dropout of college (WSJ)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Problem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87858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Before starting classes, 85% of students said they are academically prepared for college (CCCSE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75% tested into at least one developmental course (CCCSE)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students say, the beginning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23632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4000" dirty="0"/>
              <a:t>“I was always good in every subject I had taken, so it was a shock to me because I was on the border </a:t>
            </a:r>
            <a:r>
              <a:rPr lang="en-US" sz="4000" dirty="0" smtClean="0"/>
              <a:t>line” (CCCSE).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students say after testing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36734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“I can honestly say my high school didn’t prepare me for college…” “I was getting my butt kicked in college. I didn’t have the proper background” (B- </a:t>
            </a:r>
            <a:r>
              <a:rPr lang="en-US" dirty="0" err="1" smtClean="0"/>
              <a:t>gpa</a:t>
            </a:r>
            <a:r>
              <a:rPr lang="en-US" dirty="0" smtClean="0"/>
              <a:t>)(</a:t>
            </a:r>
            <a:r>
              <a:rPr lang="en-US" dirty="0" err="1" smtClean="0"/>
              <a:t>Lubrano</a:t>
            </a:r>
            <a:r>
              <a:rPr lang="en-US" dirty="0" smtClean="0"/>
              <a:t>, 2011).</a:t>
            </a:r>
          </a:p>
          <a:p>
            <a:endParaRPr lang="en-US" dirty="0" smtClean="0"/>
          </a:p>
          <a:p>
            <a:r>
              <a:rPr lang="en-US" dirty="0" smtClean="0"/>
              <a:t>“Go from not studying at all or not reading, to having to read and having to study </a:t>
            </a:r>
            <a:r>
              <a:rPr lang="en-US" dirty="0" smtClean="0"/>
              <a:t>every </a:t>
            </a:r>
            <a:r>
              <a:rPr lang="en-US" dirty="0" smtClean="0"/>
              <a:t>night is a difficult process” (CCCSE)</a:t>
            </a:r>
          </a:p>
          <a:p>
            <a:endParaRPr lang="en-US" dirty="0"/>
          </a:p>
          <a:p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students say after starting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9126519"/>
      </p:ext>
    </p:extLst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21873A"/>
      </a:hlink>
      <a:folHlink>
        <a:srgbClr val="717E00"/>
      </a:folHlink>
    </a:clrScheme>
    <a:fontScheme name="School Presentation">
      <a:majorFont>
        <a:latin typeface="Bookman Old Style"/>
        <a:ea typeface=""/>
        <a:cs typeface=""/>
      </a:majorFont>
      <a:minorFont>
        <a:latin typeface="Segoe Condense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321</TotalTime>
  <Words>1339</Words>
  <Application>Microsoft Office PowerPoint</Application>
  <PresentationFormat>On-screen Show (4:3)</PresentationFormat>
  <Paragraphs>179</Paragraphs>
  <Slides>34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5" baseType="lpstr">
      <vt:lpstr>Theme1</vt:lpstr>
      <vt:lpstr>PowerPoint Presentation</vt:lpstr>
      <vt:lpstr>Robert Spohr Vice President for Academic Affairs Montcalm Community College</vt:lpstr>
      <vt:lpstr>Ground Rules</vt:lpstr>
      <vt:lpstr>History</vt:lpstr>
      <vt:lpstr>Entering Students Not Prepared</vt:lpstr>
      <vt:lpstr>The Problem</vt:lpstr>
      <vt:lpstr>What students say, the beginning</vt:lpstr>
      <vt:lpstr>What students say after testing</vt:lpstr>
      <vt:lpstr>What students say after starting</vt:lpstr>
      <vt:lpstr>What students say after starting (continued)</vt:lpstr>
      <vt:lpstr>So…What Do We Do?</vt:lpstr>
      <vt:lpstr>Collaboration</vt:lpstr>
      <vt:lpstr>Rationale &amp; Goals</vt:lpstr>
      <vt:lpstr>Results</vt:lpstr>
      <vt:lpstr>Objectives</vt:lpstr>
      <vt:lpstr>Findings</vt:lpstr>
      <vt:lpstr>Terminology ?</vt:lpstr>
      <vt:lpstr>Trends</vt:lpstr>
      <vt:lpstr>Credit Based Transition Programs</vt:lpstr>
      <vt:lpstr>Promoting College Access and Success: A Review of Credit Based Programs</vt:lpstr>
      <vt:lpstr>Goals Bailey &amp; Karp (2003) </vt:lpstr>
      <vt:lpstr>Types of Programs  (Bailey &amp; Karp 2003)</vt:lpstr>
      <vt:lpstr>Types of Programs – cont.  (Bailey &amp; Karp 2003)</vt:lpstr>
      <vt:lpstr>Types of Programs – cont.  (Bailey &amp; Karp 2003)</vt:lpstr>
      <vt:lpstr>Running Start </vt:lpstr>
      <vt:lpstr>Tech Prep Programs</vt:lpstr>
      <vt:lpstr>Types of Programs – cont.  (Bailey &amp; Karp 2003)</vt:lpstr>
      <vt:lpstr>Middle Colleges</vt:lpstr>
      <vt:lpstr>Middle Colleges – cont.</vt:lpstr>
      <vt:lpstr>Middle Colleges – cont.</vt:lpstr>
      <vt:lpstr>Middle Colleges  - cont.</vt:lpstr>
      <vt:lpstr>Pitfalls in Credit Based Transition</vt:lpstr>
      <vt:lpstr>Faculty Concerns</vt:lpstr>
      <vt:lpstr>Conclusions - Taylor</vt:lpstr>
    </vt:vector>
  </TitlesOfParts>
  <Company>KVCC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KVCC</dc:creator>
  <cp:lastModifiedBy>Rob Spohr</cp:lastModifiedBy>
  <cp:revision>35</cp:revision>
  <dcterms:created xsi:type="dcterms:W3CDTF">2012-02-05T13:11:50Z</dcterms:created>
  <dcterms:modified xsi:type="dcterms:W3CDTF">2012-02-07T14:18:45Z</dcterms:modified>
</cp:coreProperties>
</file>